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04" r:id="rId6"/>
    <p:sldId id="301" r:id="rId7"/>
    <p:sldId id="298" r:id="rId8"/>
    <p:sldId id="286" r:id="rId9"/>
    <p:sldId id="311" r:id="rId10"/>
    <p:sldId id="309" r:id="rId11"/>
    <p:sldId id="303" r:id="rId12"/>
    <p:sldId id="306" r:id="rId13"/>
    <p:sldId id="285" r:id="rId14"/>
    <p:sldId id="270" r:id="rId15"/>
    <p:sldId id="31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3595" autoAdjust="0"/>
  </p:normalViewPr>
  <p:slideViewPr>
    <p:cSldViewPr snapToGrid="0">
      <p:cViewPr varScale="1">
        <p:scale>
          <a:sx n="79" d="100"/>
          <a:sy n="79" d="100"/>
        </p:scale>
        <p:origin x="48" y="103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15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 userDrawn="1">
          <p15:clr>
            <a:srgbClr val="5ACBF0"/>
          </p15:clr>
        </p15:guide>
        <p15:guide id="2" pos="2568" userDrawn="1">
          <p15:clr>
            <a:srgbClr val="5ACBF0"/>
          </p15:clr>
        </p15:guide>
        <p15:guide id="3" pos="5760" userDrawn="1">
          <p15:clr>
            <a:srgbClr val="F26B43"/>
          </p15:clr>
        </p15:guide>
        <p15:guide id="4" pos="1920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576" userDrawn="1">
          <p15:clr>
            <a:srgbClr val="000000"/>
          </p15:clr>
        </p15:guide>
        <p15:guide id="7" pos="7104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yajainnyc/final-group-project-4-azur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ridge and cable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636008"/>
            <a:ext cx="9144000" cy="1107959"/>
          </a:xfrm>
        </p:spPr>
        <p:txBody>
          <a:bodyPr anchor="b"/>
          <a:lstStyle/>
          <a:p>
            <a:r>
              <a:rPr lang="en-US" dirty="0"/>
              <a:t>Stock Predictions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5742432"/>
            <a:ext cx="7953375" cy="457200"/>
          </a:xfrm>
        </p:spPr>
        <p:txBody>
          <a:bodyPr/>
          <a:lstStyle/>
          <a:p>
            <a:r>
              <a:rPr lang="en-US" sz="2400" dirty="0"/>
              <a:t>To Bull Or To Bear?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</p:spPr>
        <p:txBody>
          <a:bodyPr/>
          <a:lstStyle/>
          <a:p>
            <a:r>
              <a:rPr lang="en-ZA" dirty="0"/>
              <a:t>CONTOSO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4671EBE-B721-4278-A276-75F44D556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2488" y="2686050"/>
            <a:ext cx="3657600" cy="2743200"/>
          </a:xfrm>
        </p:spPr>
        <p:txBody>
          <a:bodyPr/>
          <a:lstStyle/>
          <a:p>
            <a:r>
              <a:rPr lang="en-ZA" noProof="1"/>
              <a:t>Our product is priced below that of other financial management tools on the market</a:t>
            </a:r>
          </a:p>
          <a:p>
            <a:endParaRPr lang="en-ZA" noProof="1"/>
          </a:p>
          <a:p>
            <a:r>
              <a:rPr lang="en-ZA" noProof="1"/>
              <a:t>Simple and easy to use app and website, compared to the complex tools of the competitors</a:t>
            </a:r>
          </a:p>
          <a:p>
            <a:endParaRPr lang="en-ZA" noProof="1"/>
          </a:p>
          <a:p>
            <a:r>
              <a:rPr lang="en-ZA" noProof="1"/>
              <a:t>Affordability is the main draw for our consumers to our product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9525" y="1919288"/>
            <a:ext cx="3657600" cy="640080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9525" y="2686050"/>
            <a:ext cx="3657600" cy="2743200"/>
          </a:xfrm>
        </p:spPr>
        <p:txBody>
          <a:bodyPr/>
          <a:lstStyle/>
          <a:p>
            <a:r>
              <a:rPr lang="en-ZA" noProof="1"/>
              <a:t>Company A</a:t>
            </a:r>
            <a:br>
              <a:rPr lang="en-ZA" noProof="1"/>
            </a:br>
            <a:r>
              <a:rPr lang="en-ZA" noProof="1"/>
              <a:t>Product is more expensive</a:t>
            </a:r>
          </a:p>
          <a:p>
            <a:endParaRPr lang="en-ZA" noProof="1"/>
          </a:p>
          <a:p>
            <a:r>
              <a:rPr lang="en-ZA" noProof="1"/>
              <a:t>Companies B &amp; C </a:t>
            </a:r>
            <a:br>
              <a:rPr lang="en-ZA" noProof="1"/>
            </a:br>
            <a:r>
              <a:rPr lang="en-ZA" noProof="1"/>
              <a:t>Product is expensive and inconvenient to use</a:t>
            </a:r>
          </a:p>
          <a:p>
            <a:endParaRPr lang="en-ZA" noProof="1"/>
          </a:p>
          <a:p>
            <a:r>
              <a:rPr lang="en-ZA" noProof="1"/>
              <a:t>Companies D &amp; E</a:t>
            </a:r>
            <a:br>
              <a:rPr lang="en-ZA" noProof="1"/>
            </a:br>
            <a:r>
              <a:rPr lang="en-ZA" noProof="1"/>
              <a:t>Product is affordable, but inconvenient to use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0892EE2B-E8C5-4129-9850-04151ED0A2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B5D1873B-E191-492D-8A88-5BC54325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image of bar graphs&#10;">
            <a:extLst>
              <a:ext uri="{FF2B5EF4-FFF2-40B4-BE49-F238E27FC236}">
                <a16:creationId xmlns:a16="http://schemas.microsoft.com/office/drawing/2014/main" id="{8DF0B24C-C423-4BE7-9103-806E661E19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A222B6F-BB67-4A4C-8885-56E895268E0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66800" y="1525143"/>
            <a:ext cx="10058400" cy="548640"/>
          </a:xfrm>
        </p:spPr>
        <p:txBody>
          <a:bodyPr>
            <a:normAutofit/>
          </a:bodyPr>
          <a:lstStyle/>
          <a:p>
            <a:r>
              <a:rPr lang="en-ZA" dirty="0"/>
              <a:t>How we’ll scale in the future</a:t>
            </a:r>
          </a:p>
          <a:p>
            <a:endParaRPr lang="en-US" dirty="0"/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A7DD34AA-E48A-47B4-BD20-EA3CBB161E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D4C9E1-F442-4E77-AD43-98B4169C16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673352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Roll out product to local businesses to help establish the product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C314248-E087-48C3-891A-BF11C1EE1F0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636008" y="2697587"/>
            <a:ext cx="2926080" cy="2505345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8C892-AFAE-46DF-8A54-B8C979482F0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73775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Release the product to the general public and monitor stock market trends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1BDCA60-2625-4B36-96B1-2B050A7C734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790688" y="2697587"/>
            <a:ext cx="2926080" cy="2505345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255A71-CEF2-4F63-A0C4-DC367B56213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019288" y="3584448"/>
            <a:ext cx="2468880" cy="1371600"/>
          </a:xfrm>
        </p:spPr>
        <p:txBody>
          <a:bodyPr>
            <a:normAutofit/>
          </a:bodyPr>
          <a:lstStyle/>
          <a:p>
            <a:r>
              <a:rPr lang="en-US" dirty="0"/>
              <a:t>Gather feedback from the financial community to expand availability of the product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6062A-F97D-488B-9454-8BCCA36C6DA0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67" name="Footer Placeholder 66">
            <a:extLst>
              <a:ext uri="{FF2B5EF4-FFF2-40B4-BE49-F238E27FC236}">
                <a16:creationId xmlns:a16="http://schemas.microsoft.com/office/drawing/2014/main" id="{354056BA-2CCC-4DA8-BF1E-8AE4C81144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CA60395-A3D9-469E-B191-FCFC5F5EE0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photo of building column&#10;">
            <a:extLst>
              <a:ext uri="{FF2B5EF4-FFF2-40B4-BE49-F238E27FC236}">
                <a16:creationId xmlns:a16="http://schemas.microsoft.com/office/drawing/2014/main" id="{FB984F8E-E35E-4C11-86D8-AC8E1328E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" b="58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7B7CBFC-65A2-4AB4-BE48-C580D13C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7E54F570-0C8E-43F9-A9E7-7E32C629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F7B98703-748F-4466-B210-C3632974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B40CBE-DEC8-4A9F-AF68-3DABE42C7E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9"/>
            <a:ext cx="5248656" cy="1920240"/>
          </a:xfrm>
        </p:spPr>
        <p:txBody>
          <a:bodyPr/>
          <a:lstStyle/>
          <a:p>
            <a:r>
              <a:rPr lang="en-US" dirty="0"/>
              <a:t>At Contoso, we believe in giving 110%. By closing the loop on investment management and using the latest technology, we help businesses grow and expand their portfolio funds. We thrive because of our market knowledge and a great team behind our product. As our CEO says, "Efficiencies will come from proactively transforming how we do business."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8FA207-53D3-4237-A057-8F03251DD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9512" y="5503164"/>
            <a:ext cx="6958584" cy="1371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39708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58957"/>
            <a:ext cx="4032504" cy="1325563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446DD38-A9AC-47C3-9018-7367CED92B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38800" y="3829416"/>
            <a:ext cx="2743200" cy="914400"/>
          </a:xfrm>
        </p:spPr>
        <p:txBody>
          <a:bodyPr/>
          <a:lstStyle/>
          <a:p>
            <a:r>
              <a:rPr lang="en-ZA" sz="1800" dirty="0"/>
              <a:t>AI Stock Analysis Using Tableau</a:t>
            </a:r>
            <a:endParaRPr lang="en-US" sz="1800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856D9EA-5EA0-4EBE-B2BD-E08F18E8DB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6038" y="1182807"/>
            <a:ext cx="2743200" cy="365760"/>
          </a:xfrm>
        </p:spPr>
        <p:txBody>
          <a:bodyPr/>
          <a:lstStyle/>
          <a:p>
            <a:r>
              <a:rPr lang="en-ZA" sz="2000" dirty="0"/>
              <a:t>MACHINE LEARNING</a:t>
            </a:r>
            <a:endParaRPr lang="en-US" sz="20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5D79B6A-A890-45AF-A99D-5F70F6C802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86037" y="1732465"/>
            <a:ext cx="2743200" cy="914400"/>
          </a:xfrm>
        </p:spPr>
        <p:txBody>
          <a:bodyPr/>
          <a:lstStyle/>
          <a:p>
            <a:r>
              <a:rPr lang="en-US" sz="1800" dirty="0"/>
              <a:t>SVR Algorithm</a:t>
            </a:r>
          </a:p>
          <a:p>
            <a:r>
              <a:rPr lang="en-US" sz="1800" dirty="0"/>
              <a:t>Accuracy Model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8477383-390C-41CA-A296-5FBDFAD2310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86037" y="3307909"/>
            <a:ext cx="2959257" cy="365760"/>
          </a:xfrm>
        </p:spPr>
        <p:txBody>
          <a:bodyPr/>
          <a:lstStyle/>
          <a:p>
            <a:r>
              <a:rPr lang="en-US" sz="2000" dirty="0"/>
              <a:t>SENTIMENT ANALYSIS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B07462-809B-4573-9E92-EDEE7B8990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6037" y="3835058"/>
            <a:ext cx="2743200" cy="914400"/>
          </a:xfrm>
        </p:spPr>
        <p:txBody>
          <a:bodyPr/>
          <a:lstStyle/>
          <a:p>
            <a:r>
              <a:rPr lang="en-ZA" sz="1800" dirty="0"/>
              <a:t>Percentage Trend Using NLTK News API Library</a:t>
            </a:r>
            <a:endParaRPr lang="en-US" sz="1800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0069E16B-D01D-4956-97FF-73636082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8/8/2023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3065600-E909-4725-88CF-C309407E3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F9706-51EA-8926-5A2D-0B1E266440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38800" y="1729889"/>
            <a:ext cx="2743200" cy="1153616"/>
          </a:xfrm>
        </p:spPr>
        <p:txBody>
          <a:bodyPr/>
          <a:lstStyle/>
          <a:p>
            <a:r>
              <a:rPr lang="en-US" sz="1800" dirty="0"/>
              <a:t>Buy, Sell or Hold? </a:t>
            </a:r>
          </a:p>
          <a:p>
            <a:r>
              <a:rPr lang="en-US" sz="1800" dirty="0"/>
              <a:t>Using Yahoo! Finance API Published To Azure Web Service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23C377E-759C-1106-08E1-F17ACB28F0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/>
              <a:t>Stock Predictions</a:t>
            </a:r>
            <a:r>
              <a:rPr lang="en-US" dirty="0"/>
              <a:t>	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F9758E3-145D-EDA1-4C7F-9E1B1215BF8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38800" y="3308583"/>
            <a:ext cx="2743200" cy="365760"/>
          </a:xfrm>
        </p:spPr>
        <p:txBody>
          <a:bodyPr/>
          <a:lstStyle/>
          <a:p>
            <a:r>
              <a:rPr lang="en-US" sz="2000" dirty="0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erson using laptop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11961813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2554514"/>
            <a:ext cx="4405327" cy="914400"/>
          </a:xfrm>
        </p:spPr>
        <p:txBody>
          <a:bodyPr anchor="b" anchorCtr="0">
            <a:normAutofit/>
          </a:bodyPr>
          <a:lstStyle/>
          <a:p>
            <a:r>
              <a:rPr lang="en-ZA" sz="4000" dirty="0"/>
              <a:t>PROJECT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4" y="3579283"/>
            <a:ext cx="5679924" cy="266095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800" dirty="0"/>
              <a:t>Soo Bin </a:t>
            </a:r>
            <a:r>
              <a:rPr lang="en-US" sz="1800" dirty="0" err="1"/>
              <a:t>Im</a:t>
            </a:r>
            <a:endParaRPr lang="en-US" sz="1800" dirty="0"/>
          </a:p>
          <a:p>
            <a:r>
              <a:rPr lang="en-US" sz="1800" dirty="0" err="1"/>
              <a:t>Meardreed</a:t>
            </a:r>
            <a:r>
              <a:rPr lang="en-US" sz="1800" dirty="0"/>
              <a:t> </a:t>
            </a:r>
            <a:r>
              <a:rPr lang="en-US" sz="1800" dirty="0" err="1"/>
              <a:t>Vilemus</a:t>
            </a:r>
            <a:endParaRPr lang="en-US" sz="1800" dirty="0"/>
          </a:p>
          <a:p>
            <a:r>
              <a:rPr lang="en-US" sz="1800" dirty="0"/>
              <a:t>Max Young</a:t>
            </a:r>
          </a:p>
          <a:p>
            <a:r>
              <a:rPr lang="en-US" sz="1800" dirty="0"/>
              <a:t>Priya Jain</a:t>
            </a:r>
          </a:p>
          <a:p>
            <a:r>
              <a:rPr lang="en-US" sz="1800" b="1" dirty="0"/>
              <a:t>GitHub Repository</a:t>
            </a:r>
          </a:p>
          <a:p>
            <a:r>
              <a:rPr lang="en-US" sz="1800" dirty="0">
                <a:hlinkClick r:id="rId3"/>
              </a:rPr>
              <a:t>https://github.com/priyajainnyc/final-group-project-4-azure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749385CE-DFA8-4194-94B1-676D83777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lack and white image of bar graphs">
            <a:extLst>
              <a:ext uri="{FF2B5EF4-FFF2-40B4-BE49-F238E27FC236}">
                <a16:creationId xmlns:a16="http://schemas.microsoft.com/office/drawing/2014/main" id="{328A991A-37FB-44FF-88EA-33E50292CB5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STOCK PREDICTIONS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FF04D30-F224-451C-9FFE-3930E78F7E5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767130" y="2752344"/>
            <a:ext cx="2560320" cy="603504"/>
          </a:xfrm>
        </p:spPr>
        <p:txBody>
          <a:bodyPr anchor="ctr">
            <a:normAutofit/>
          </a:bodyPr>
          <a:lstStyle/>
          <a:p>
            <a:r>
              <a:rPr lang="en-ZA" dirty="0"/>
              <a:t>BUY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15840" y="2752344"/>
            <a:ext cx="2560320" cy="603504"/>
          </a:xfrm>
        </p:spPr>
        <p:txBody>
          <a:bodyPr anchor="ctr"/>
          <a:lstStyle/>
          <a:p>
            <a:r>
              <a:rPr lang="en-ZA" dirty="0"/>
              <a:t>HOLD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67194" y="2752344"/>
            <a:ext cx="2560320" cy="603504"/>
          </a:xfrm>
        </p:spPr>
        <p:txBody>
          <a:bodyPr anchor="ctr"/>
          <a:lstStyle/>
          <a:p>
            <a:r>
              <a:rPr lang="en-ZA" dirty="0"/>
              <a:t>SELL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767130" y="3502152"/>
            <a:ext cx="2560320" cy="1371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dirty="0"/>
              <a:t>25 </a:t>
            </a:r>
            <a:r>
              <a:rPr lang="en-ZA" sz="1800" b="1" dirty="0">
                <a:solidFill>
                  <a:srgbClr val="00B050"/>
                </a:solidFill>
              </a:rPr>
              <a:t>Buy </a:t>
            </a:r>
            <a:r>
              <a:rPr lang="en-ZA" sz="1800" dirty="0"/>
              <a:t> Recommendations with Total Market Cap of $14.56B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5840" y="3502152"/>
            <a:ext cx="2560320" cy="1371600"/>
          </a:xfrm>
        </p:spPr>
        <p:txBody>
          <a:bodyPr/>
          <a:lstStyle/>
          <a:p>
            <a:r>
              <a:rPr lang="en-ZA" sz="1800" dirty="0"/>
              <a:t>26 </a:t>
            </a:r>
            <a:r>
              <a:rPr lang="en-ZA" sz="1800" b="1" dirty="0">
                <a:solidFill>
                  <a:srgbClr val="FFFF00"/>
                </a:solidFill>
              </a:rPr>
              <a:t>Hold </a:t>
            </a:r>
            <a:r>
              <a:rPr lang="en-ZA" sz="1800" dirty="0"/>
              <a:t> Recommendations with Total Market Cap of $2.34B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867194" y="3502152"/>
            <a:ext cx="2560320" cy="1371600"/>
          </a:xfrm>
        </p:spPr>
        <p:txBody>
          <a:bodyPr/>
          <a:lstStyle/>
          <a:p>
            <a:r>
              <a:rPr lang="en-ZA" sz="1800" dirty="0"/>
              <a:t>21 </a:t>
            </a:r>
            <a:r>
              <a:rPr lang="en-ZA" sz="1800" b="1" dirty="0">
                <a:solidFill>
                  <a:srgbClr val="FF0000"/>
                </a:solidFill>
              </a:rPr>
              <a:t>Sell </a:t>
            </a:r>
            <a:r>
              <a:rPr lang="en-ZA" sz="1800" dirty="0"/>
              <a:t> Recommendations with Total Market Cap of $580M</a:t>
            </a:r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27C7F-0ED2-4657-B2A4-AF40C8659E4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8/7/2023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Stock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181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ED77D-2B6B-4E46-8274-36014FE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8/7/2023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DB081-B60F-4DC1-A168-C1FA616A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1667E-28E3-4197-9F43-0F8C3650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32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/>
          <a:p>
            <a:r>
              <a:rPr lang="en-US" sz="3200" dirty="0"/>
              <a:t>Questions?</a:t>
            </a:r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108C1532-C197-478C-AFA8-3EACE6CE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8/7/2023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07E67588-DFE4-40B6-B7B2-7329C1D7C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Stock Analysis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1524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MARKET COMPARISON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9848" y="2121408"/>
            <a:ext cx="2560320" cy="914400"/>
          </a:xfrm>
        </p:spPr>
        <p:txBody>
          <a:bodyPr>
            <a:normAutofit/>
          </a:bodyPr>
          <a:lstStyle/>
          <a:p>
            <a:r>
              <a:rPr lang="en-ZA" dirty="0"/>
              <a:t>$3B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800600" y="2121408"/>
            <a:ext cx="2560320" cy="914400"/>
          </a:xfrm>
        </p:spPr>
        <p:txBody>
          <a:bodyPr/>
          <a:lstStyle/>
          <a:p>
            <a:r>
              <a:rPr lang="en-ZA" dirty="0"/>
              <a:t>$2B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31351" y="2121408"/>
            <a:ext cx="2592505" cy="914400"/>
          </a:xfrm>
        </p:spPr>
        <p:txBody>
          <a:bodyPr/>
          <a:lstStyle/>
          <a:p>
            <a:r>
              <a:rPr lang="en-ZA" dirty="0"/>
              <a:t>$1B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2"/>
            <a:ext cx="2560320" cy="1188720"/>
          </a:xfrm>
        </p:spPr>
        <p:txBody>
          <a:bodyPr/>
          <a:lstStyle/>
          <a:p>
            <a:r>
              <a:rPr lang="en-ZA" dirty="0"/>
              <a:t>Opportunity to build</a:t>
            </a:r>
          </a:p>
          <a:p>
            <a:r>
              <a:rPr lang="en-ZA" noProof="1"/>
              <a:t>Addressable market</a:t>
            </a:r>
            <a:endParaRPr lang="en-ZA" dirty="0"/>
          </a:p>
          <a:p>
            <a:endParaRPr lang="en-ZA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00600" y="3730752"/>
            <a:ext cx="2560320" cy="1188720"/>
          </a:xfrm>
        </p:spPr>
        <p:txBody>
          <a:bodyPr/>
          <a:lstStyle/>
          <a:p>
            <a:r>
              <a:rPr lang="en-ZA" dirty="0"/>
              <a:t>Freedom to invent</a:t>
            </a:r>
          </a:p>
          <a:p>
            <a:r>
              <a:rPr lang="en-US" dirty="0"/>
              <a:t>Serviceable market</a:t>
            </a:r>
            <a:endParaRPr lang="en-ZA" dirty="0"/>
          </a:p>
          <a:p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624C0B95-53C2-4500-8EAE-8B7F73AAE5B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31352" y="3730752"/>
            <a:ext cx="2560320" cy="1188720"/>
          </a:xfrm>
        </p:spPr>
        <p:txBody>
          <a:bodyPr/>
          <a:lstStyle/>
          <a:p>
            <a:r>
              <a:rPr lang="en-ZA" dirty="0"/>
              <a:t>Few competitors</a:t>
            </a:r>
          </a:p>
          <a:p>
            <a:r>
              <a:rPr lang="en-ZA" noProof="1"/>
              <a:t>Obtainable market</a:t>
            </a:r>
            <a:endParaRPr lang="en-US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FA976-C9B1-4553-9357-32CAEBA1BA36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363" y="365125"/>
            <a:ext cx="5103007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4389120" cy="576072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3182" y="2093976"/>
            <a:ext cx="5120640" cy="320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CLOSE THE GAP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/>
          <a:p>
            <a:r>
              <a:rPr lang="en-US" dirty="0"/>
              <a:t>Our product makes investing and portfolio management easier, and no other product on the market offers the same benefits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148019F-B471-48D3-A6AA-3F0B46724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3307" y="3227832"/>
            <a:ext cx="5120640" cy="320040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B300A6A-6AD6-4D6C-85C5-FDF36EF1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/>
          <a:p>
            <a:r>
              <a:rPr lang="en-US" dirty="0"/>
              <a:t>Professional investors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3AC016-5A46-4B6E-943F-B9F4648629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49167" y="4059936"/>
            <a:ext cx="5120640" cy="320040"/>
          </a:xfrm>
        </p:spPr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0A43BEE-B04F-469B-9957-9AF5947E5A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/>
          <a:p>
            <a:r>
              <a:rPr lang="en-US" dirty="0"/>
              <a:t>Reduce costs for client by helping businesses increase their profits in the stock market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631719C-FC8F-4C94-8D70-74C636AC87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49292" y="5202936"/>
            <a:ext cx="5120640" cy="320040"/>
          </a:xfrm>
        </p:spPr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8552BB2-2387-4A2C-8668-B6633FE46E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49166" y="5535502"/>
            <a:ext cx="5120640" cy="640080"/>
          </a:xfrm>
        </p:spPr>
        <p:txBody>
          <a:bodyPr/>
          <a:lstStyle/>
          <a:p>
            <a:r>
              <a:rPr lang="en-US" dirty="0"/>
              <a:t>A simple product that gives businesses the information they need in order to make informed financial decisions</a:t>
            </a:r>
          </a:p>
          <a:p>
            <a:endParaRPr lang="en-US" dirty="0"/>
          </a:p>
        </p:txBody>
      </p:sp>
      <p:sp>
        <p:nvSpPr>
          <p:cNvPr id="50" name="Date Placeholder 49">
            <a:extLst>
              <a:ext uri="{FF2B5EF4-FFF2-40B4-BE49-F238E27FC236}">
                <a16:creationId xmlns:a16="http://schemas.microsoft.com/office/drawing/2014/main" id="{9726F8A6-61E7-497C-B12F-6E9E2C056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7/14/20XX</a:t>
            </a: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9EF76BD2-EB69-4D45-9701-8A82B812A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person in city looking up at buildings">
            <a:extLst>
              <a:ext uri="{FF2B5EF4-FFF2-40B4-BE49-F238E27FC236}">
                <a16:creationId xmlns:a16="http://schemas.microsoft.com/office/drawing/2014/main" id="{A4CCED48-582B-43C4-94BC-03412703F2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8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84064"/>
            <a:ext cx="8311896" cy="1049254"/>
          </a:xfrm>
        </p:spPr>
        <p:txBody>
          <a:bodyPr/>
          <a:lstStyle/>
          <a:p>
            <a:r>
              <a:rPr lang="en-US" dirty="0"/>
              <a:t>COMPANY OVERVIEW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6DDB-CC59-401B-8B8D-769C5AB2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50</TotalTime>
  <Words>442</Words>
  <Application>Microsoft Office PowerPoint</Application>
  <PresentationFormat>Widescreen</PresentationFormat>
  <Paragraphs>106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Selawik Semibold</vt:lpstr>
      <vt:lpstr>Source Sans Pro</vt:lpstr>
      <vt:lpstr>Source Sans Pro ExtraLight</vt:lpstr>
      <vt:lpstr>Office Theme</vt:lpstr>
      <vt:lpstr>Stock Predictions</vt:lpstr>
      <vt:lpstr>PROJECT OVERVIEW</vt:lpstr>
      <vt:lpstr>PROJECT TEAM</vt:lpstr>
      <vt:lpstr>STOCK PREDICTIONS</vt:lpstr>
      <vt:lpstr>CHART 1</vt:lpstr>
      <vt:lpstr>Thank You</vt:lpstr>
      <vt:lpstr>MARKET COMPARISON</vt:lpstr>
      <vt:lpstr>SOLUTION</vt:lpstr>
      <vt:lpstr>COMPANY OVERVIEW</vt:lpstr>
      <vt:lpstr>OUR COMPETITION</vt:lpstr>
      <vt:lpstr>GROWTH STRATEGY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priya jain</dc:creator>
  <cp:lastModifiedBy>priya jain</cp:lastModifiedBy>
  <cp:revision>7</cp:revision>
  <dcterms:created xsi:type="dcterms:W3CDTF">2023-08-07T16:30:10Z</dcterms:created>
  <dcterms:modified xsi:type="dcterms:W3CDTF">2023-08-07T17:20:18Z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